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301" r:id="rId3"/>
    <p:sldId id="306" r:id="rId4"/>
    <p:sldId id="307" r:id="rId5"/>
    <p:sldId id="291" r:id="rId6"/>
    <p:sldId id="310" r:id="rId7"/>
    <p:sldId id="304" r:id="rId8"/>
    <p:sldId id="308" r:id="rId9"/>
    <p:sldId id="309" r:id="rId10"/>
    <p:sldId id="303" r:id="rId11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01"/>
            <p14:sldId id="306"/>
            <p14:sldId id="307"/>
            <p14:sldId id="291"/>
            <p14:sldId id="310"/>
            <p14:sldId id="304"/>
            <p14:sldId id="308"/>
          </p14:sldIdLst>
        </p14:section>
        <p14:section name="Раздел без заголовка" id="{BBD088EF-FEFB-4BDA-8571-71F230BA707F}">
          <p14:sldIdLst>
            <p14:sldId id="309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  <p:cmAuthor id="2" name="Радіонов Юрій" initials="РЮ" lastIdx="1" clrIdx="1">
    <p:extLst>
      <p:ext uri="{19B8F6BF-5375-455C-9EA6-DF929625EA0E}">
        <p15:presenceInfo xmlns:p15="http://schemas.microsoft.com/office/powerpoint/2012/main" userId="S::y.radionov@eca.gov.ua::c0d119c2-bcda-4946-9628-d6c1316dd2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93C"/>
    <a:srgbClr val="4D4F53"/>
    <a:srgbClr val="DF8300"/>
    <a:srgbClr val="70B800"/>
    <a:srgbClr val="4D4FBD"/>
    <a:srgbClr val="FEDF00"/>
    <a:srgbClr val="93CDDD"/>
    <a:srgbClr val="F79646"/>
    <a:srgbClr val="F0EA00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 autoAdjust="0"/>
  </p:normalViewPr>
  <p:slideViewPr>
    <p:cSldViewPr>
      <p:cViewPr varScale="1">
        <p:scale>
          <a:sx n="99" d="100"/>
          <a:sy n="99" d="100"/>
        </p:scale>
        <p:origin x="84" y="2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5-09-23T13:49:07.924" idx="1">
    <p:pos x="1548" y="1356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1909-20?find=1&amp;text=%D0%BF%D0%B5%D1%80%D0%B5%D1%81%D1%82%D1%80%D0%B0%D1%85%D1%83%D0%B2%D0%B0%D0%BD%D0%BD%D1%8F#w1_16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BF%D0%B5%D1%80%D0%B5%D1%81%D1%82%D1%80%D0%B0%D1%85%D1%83%D0%B2%D0%B0%D0%BD%D0%BD%D1%8F#w1_140" TargetMode="External"/><Relationship Id="rId2" Type="http://schemas.openxmlformats.org/officeDocument/2006/relationships/hyperlink" Target="https://zakon.rada.gov.ua/laws/show/1909-20?find=1&amp;text=%D0%BF%D0%B5%D1%80%D0%B5%D1%81%D1%82%D1%80%D0%B0%D1%85%D1%83%D0%B2%D0%B0%D0%BD%D0%BD%D1%8F#w1_13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1909-20?find=1&amp;text=%D0%BF%D0%B5%D1%80%D0%B5%D1%81%D1%82%D1%80%D0%B0%D1%85%D1%83%D0%B2%D0%B0%D0%BD%D0%BD%D1%8F#w1_15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ОБЕРІГАЄМО ТЕ, ШО ВИ ЦІНУЄТЕ!</a:t>
            </a:r>
            <a:endParaRPr kumimoji="0" lang="uk-UA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920552" y="1736884"/>
            <a:ext cx="83529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ОСОБЛИВОСТІ ЗДІЙСНЕННЯ ДІЯЛЬНОСТІ </a:t>
            </a:r>
            <a:endParaRPr kumimoji="0" lang="en-US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 ПЕРЕСТРАХУВАННЯ</a:t>
            </a:r>
            <a:endParaRPr kumimoji="0" lang="uk-UA" sz="35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ДЯКУЄМО ЗА УВАГУ!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Тел.: (044) 277-21-21 </a:t>
            </a:r>
            <a:r>
              <a:rPr kumimoji="0" lang="uk-UA" sz="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(багатоканальний)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e</a:t>
            </a: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-mail: </a:t>
            </a:r>
            <a:r>
              <a:rPr kumimoji="0" lang="uk-UA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info</a:t>
            </a: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@</a:t>
            </a:r>
            <a:r>
              <a:rPr kumimoji="0" lang="uk-UA" sz="24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bbs.com.ua</a:t>
            </a: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endParaRPr kumimoji="0" lang="uk-UA" sz="2000" b="1" i="1" u="none" strike="noStrike" kern="1200" cap="none" spc="0" normalizeH="0" baseline="0" noProof="0" dirty="0">
              <a:ln>
                <a:noFill/>
              </a:ln>
              <a:solidFill>
                <a:srgbClr val="4D4F53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Tx/>
              <a:buNone/>
              <a:tabLst/>
              <a:defRPr/>
            </a:pPr>
            <a:r>
              <a:rPr kumimoji="0" lang="uk-UA" sz="2400" b="1" i="1" u="none" strike="noStrike" kern="1200" cap="none" spc="0" normalizeH="0" baseline="0" noProof="0" dirty="0" err="1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www.bbs.ua</a:t>
            </a:r>
            <a:r>
              <a:rPr kumimoji="0" lang="uk-UA" sz="2400" b="1" i="1" u="none" strike="noStrike" kern="1200" cap="none" spc="0" normalizeH="0" baseline="0" noProof="0" dirty="0">
                <a:ln>
                  <a:noFill/>
                </a:ln>
                <a:solidFill>
                  <a:srgbClr val="4D4F53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D4F5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6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ОБЕРІГАЄМО ТЕ, ШО ВИ ЦІНУЄТЕ !!!</a:t>
            </a:r>
            <a:endParaRPr kumimoji="0" lang="uk-UA" sz="2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267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 термінологія в перестрахуванні 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359D15-3DC6-43E1-A1AA-C5F74DA48BE8}"/>
              </a:ext>
            </a:extLst>
          </p:cNvPr>
          <p:cNvSpPr txBox="1"/>
          <p:nvPr/>
        </p:nvSpPr>
        <p:spPr>
          <a:xfrm>
            <a:off x="344488" y="764704"/>
            <a:ext cx="93610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i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uk-UA" b="0" i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правовідносини з передачі перестрахувальником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та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прийняття </a:t>
            </a:r>
            <a:r>
              <a:rPr lang="uk-UA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перестраховиком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за плату ризику щодо виконання перестрахувальником частини своїх обов’язків перед страхувальником та відшкодування витрат (здійснення виплат) на умовах, визначених договором  перестрахування.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Перестрахова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послуга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послуга, що надається </a:t>
            </a:r>
            <a:r>
              <a:rPr lang="uk-UA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перестраховиком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для забезпечення потреби 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потенційного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перестрахувальника у перестрахуванні на підставі договору перестрахування (</a:t>
            </a:r>
            <a:r>
              <a:rPr lang="uk-UA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ковер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-ноти, сертифіката, полісу, свідоцтва тощо).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Перестрахова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премія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плата, яку перестрахувальник зобов’язаний сплатити на користь </a:t>
            </a:r>
            <a:r>
              <a:rPr lang="uk-UA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згідно з умовами договору перестрахування.</a:t>
            </a:r>
            <a:endParaRPr lang="uk-UA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Перестраховий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продукт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умови перестрахування, що задовольняють визначені потреби та інтереси клієнтів в отриманні </a:t>
            </a:r>
            <a:r>
              <a:rPr lang="uk-UA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перестрахової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послуги.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ерестраховик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страховик та страховик-нерезидент, який приймає ризик за договором перестрахування.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Перестраховий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брокер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це юридична особа, які здійснюють за винагороду посередницьку діяльність з 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перестрахування</a:t>
            </a:r>
            <a:r>
              <a:rPr lang="uk-UA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r>
              <a:rPr lang="uk-UA" sz="2000" b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від </a:t>
            </a:r>
            <a:r>
              <a:rPr lang="uk-UA" sz="2000" b="1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свого імені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на підставі брокерської угоди із страховиком, який має потребу у перестрахуванні як перестрахувальник.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</a:t>
            </a:r>
            <a:r>
              <a:rPr lang="uk-UA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ерестрахувальник </a:t>
            </a:r>
            <a:r>
              <a:rPr lang="uk-UA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– страховик, який передає ризик за договором перестрахування.</a:t>
            </a:r>
            <a:endParaRPr lang="uk-UA" dirty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58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здійснення діяльності з перестрахування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236476" y="620688"/>
            <a:ext cx="9433048" cy="584775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just"/>
            <a:r>
              <a:rPr lang="uk-UA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uk-UA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Діяльність з реалізації перестрахових продуктів здійснюється страховиком та/або </a:t>
            </a:r>
            <a:r>
              <a:rPr lang="uk-UA" sz="20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перестраховим</a:t>
            </a:r>
            <a:r>
              <a:rPr lang="uk-UA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брокером та включає такі напрями: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1) 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рекламування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та/або проведення маркетингових, рекламних та інших підготовчих заходів, спрямованих на укладення договорів</a:t>
            </a:r>
            <a:r>
              <a:rPr lang="uk-UA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 перестрахування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зокрема, але не виключно, надання інформації про умови договору перестрахування відповідно до критеріїв та/або потреб, визначених перестрахувальниками;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2) 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пропозиція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 консультування перестрахувальника щодо укладення договору перестрахування;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3) 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укладення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 внесення змін до договору перестрахування (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ковер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-ноти, сертифіката, поліса, свідоцтва тощо), зокрема, але не виключно, залучення до оцінювання страхового ризику, вірогідності настання страхової події, оформлення документів та розрахунків за договором перестрахування ;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4)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отримання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перестрахової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премії від перестрахувальника та подальше її перерахування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перестраховику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5) 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оформлення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необхідних документів для своєчасного здійснення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перестрахової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виплати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перестраховиком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;</a:t>
            </a:r>
          </a:p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6) </a:t>
            </a:r>
            <a:r>
              <a:rPr lang="uk-UA" sz="20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отримання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перестрахової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виплати від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 подальше її перерахування перестрахувальнику.</a:t>
            </a:r>
            <a:endParaRPr lang="uk-UA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94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Вимоги при здійсненні діяльності з перестрахування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236476" y="722859"/>
            <a:ext cx="9433048" cy="6001643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Під час здійснення діяльності з реалізації перестрахових продуктів </a:t>
            </a:r>
            <a:r>
              <a:rPr lang="uk-UA" sz="24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перестраховий</a:t>
            </a:r>
            <a:r>
              <a:rPr lang="uk-UA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брокер та керівники з реалізації зобов’язані дотримуватися таких вимог:</a:t>
            </a:r>
          </a:p>
          <a:p>
            <a:pPr algn="ctr"/>
            <a:endParaRPr lang="uk-UA" sz="26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uk-UA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мати знання, необхідні для укладення договору перестрахування, а саме щодо загальних та спеціальних умов перестрахування, які пропонуються страховиками та/або </a:t>
            </a:r>
            <a:r>
              <a:rPr lang="uk-UA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перестраховиками</a:t>
            </a:r>
            <a:r>
              <a:rPr lang="uk-UA" sz="2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;</a:t>
            </a:r>
          </a:p>
          <a:p>
            <a:pPr algn="ctr"/>
            <a:endParaRPr lang="uk-UA" sz="26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надати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клієнту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консультацію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щодо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обґрунтованого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вибору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від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імені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і за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дорученням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клієнта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домовитися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про строки і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умови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укладення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договору перестрахування, а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також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супроводжувати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клієнта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у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процесі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врегулювання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страхового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випадку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до дня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отримання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страхової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виплати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перестрахувальником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згідно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 договором перестрахування</a:t>
            </a:r>
            <a:endParaRPr lang="uk-UA" sz="2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3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1129"/>
            <a:ext cx="9906000" cy="40849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здійснення діяльності з перестрахування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236476" y="722859"/>
            <a:ext cx="9433048" cy="5678478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uk-UA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Перестраховому</a:t>
            </a:r>
            <a:r>
              <a:rPr lang="uk-UA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брокеру забороняється:</a:t>
            </a:r>
          </a:p>
          <a:p>
            <a:pPr algn="ctr"/>
            <a:r>
              <a:rPr lang="uk-UA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отримувати винагороду за реалізацію </a:t>
            </a:r>
            <a:r>
              <a:rPr lang="uk-UA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перестрахового</a:t>
            </a:r>
            <a:r>
              <a:rPr lang="uk-UA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продукту за одним укладеним договором перестрахування </a:t>
            </a:r>
            <a:r>
              <a:rPr lang="uk-UA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одночасно від клієнта і від </a:t>
            </a:r>
            <a:r>
              <a:rPr lang="uk-UA" sz="2600" b="0" i="0" u="sng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uk-UA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uk-UA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 яким клієнт укладає договір перестрахування.</a:t>
            </a:r>
          </a:p>
          <a:p>
            <a:pPr algn="ctr">
              <a:spcBef>
                <a:spcPts val="600"/>
              </a:spcBef>
            </a:pP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Грошові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кошти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сплачені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клієнтом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страховому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посереднику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(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перестрахова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премія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) на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виконання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договору перестрахування,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вважаються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такими,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що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сплачені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ctr">
              <a:spcBef>
                <a:spcPts val="1200"/>
              </a:spcBef>
            </a:pPr>
            <a:r>
              <a:rPr lang="ru-RU" sz="26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Про </a:t>
            </a:r>
            <a:r>
              <a:rPr lang="ru-RU" sz="2600" b="1" i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ретроцесію</a:t>
            </a:r>
            <a:endParaRPr lang="ru-RU" sz="2600" b="1" i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algn="ctr">
              <a:spcBef>
                <a:spcPts val="1200"/>
              </a:spcBef>
            </a:pP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Перестраховик,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який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уклав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договір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перестрахування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в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якому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він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є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перестрахувальником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як сторона такого договору,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несе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відповідальність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перед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перестрахувальником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повному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обсязі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згідно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умовами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основного договору </a:t>
            </a:r>
            <a:r>
              <a:rPr lang="ru-RU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перестрахування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.</a:t>
            </a:r>
            <a:endParaRPr lang="uk-UA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1129"/>
            <a:ext cx="9906000" cy="40849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здійснення діяльності з перестрахування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236476" y="620688"/>
            <a:ext cx="9433048" cy="6801862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uk-UA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Страховик несе відповідальність перед клієнтами за виконання умов договору перестрахування у разі допущення помилок або необережності його працівниками з реалізації.</a:t>
            </a:r>
          </a:p>
          <a:p>
            <a:pPr algn="ctr"/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зобов’язаний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повідомляти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про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всі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зміни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свого</a:t>
            </a:r>
            <a:r>
              <a:rPr lang="ru-RU" sz="26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1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договору </a:t>
            </a:r>
            <a:r>
              <a:rPr lang="ru-RU" sz="2600" b="0" i="0" u="sng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із</a:t>
            </a:r>
            <a:r>
              <a:rPr lang="ru-RU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u="sng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страхувальником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які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можуть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вплинути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ступінь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ризику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та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потребують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внесення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6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змін</a:t>
            </a:r>
            <a:r>
              <a:rPr lang="ru-RU" sz="26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до договору </a:t>
            </a:r>
            <a:r>
              <a:rPr lang="ru-RU" sz="2600" b="0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перестрахування</a:t>
            </a:r>
            <a:r>
              <a:rPr lang="ru-RU" sz="28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uk-UA" sz="2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*Ці пункти закону «Про страхування» покладають </a:t>
            </a:r>
            <a:r>
              <a:rPr lang="uk-UA" sz="2600" i="1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відповідальність на працівників </a:t>
            </a:r>
            <a:r>
              <a:rPr lang="uk-UA" sz="2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 реалізації страхових послуг Компанії щодо надання повної, достовірної і своєчасної інформації, а </a:t>
            </a:r>
            <a:r>
              <a:rPr lang="uk-UA" sz="2600" i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також будь-яких змін, </a:t>
            </a:r>
            <a:r>
              <a:rPr lang="uk-UA" sz="2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що стосуються договорів страхування, в Департамент перестрахування для укладання договорів перестрахування. В протилежному випадку, Компанія може бути позбавлена можливості отримати виплату від </a:t>
            </a:r>
            <a:r>
              <a:rPr lang="uk-UA" sz="2600" i="1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перестраховика</a:t>
            </a:r>
            <a:r>
              <a:rPr lang="uk-UA" sz="260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.</a:t>
            </a:r>
          </a:p>
          <a:p>
            <a:pPr algn="just"/>
            <a:endParaRPr lang="uk-UA" sz="2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just"/>
            <a:endParaRPr lang="uk-UA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03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400" b="1" kern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договору перестрахування</a:t>
            </a: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B89CD-5B0F-46A6-980E-8A6FB09D14E7}"/>
              </a:ext>
            </a:extLst>
          </p:cNvPr>
          <p:cNvSpPr txBox="1"/>
          <p:nvPr/>
        </p:nvSpPr>
        <p:spPr>
          <a:xfrm>
            <a:off x="331444" y="796697"/>
            <a:ext cx="9253028" cy="400110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Стаття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112. закону «Про </a:t>
            </a:r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»</a:t>
            </a:r>
            <a:endParaRPr lang="uk-UA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7DBBD9-64C9-4B6A-BCEC-2489A34534F4}"/>
              </a:ext>
            </a:extLst>
          </p:cNvPr>
          <p:cNvSpPr txBox="1"/>
          <p:nvPr/>
        </p:nvSpPr>
        <p:spPr>
          <a:xfrm>
            <a:off x="326486" y="1485592"/>
            <a:ext cx="9253028" cy="4462760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Передача зобов’язань за договором страхування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перестраховику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здійснюється в один з таких способів або шляхом їх поєднання:</a:t>
            </a:r>
          </a:p>
          <a:p>
            <a:pPr algn="just"/>
            <a:endParaRPr lang="uk-UA" sz="2000" b="0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457200" indent="-457200" algn="ctr">
              <a:buFont typeface="+mj-lt"/>
              <a:buAutoNum type="arabicParenR"/>
            </a:pP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перестрахувальник має право передати всі або окремі ризики за </a:t>
            </a:r>
            <a:r>
              <a:rPr lang="uk-UA" sz="2000" b="1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укладеним договором страхування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а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має право прийняти їх або відмовити в їх прийнятті (</a:t>
            </a:r>
            <a:r>
              <a:rPr lang="uk-UA" sz="2000" b="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факультативне перестрахування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);</a:t>
            </a:r>
          </a:p>
          <a:p>
            <a:pPr algn="just"/>
            <a:endParaRPr lang="uk-UA" sz="2000" b="0" i="0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457200" indent="-457200" algn="ctr">
              <a:buFont typeface="+mj-lt"/>
              <a:buAutoNum type="arabicParenR" startAt="2"/>
            </a:pPr>
            <a:r>
              <a:rPr lang="uk-UA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перестрахувальник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зобов’язаний передати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перестраховику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в </a:t>
            </a:r>
            <a:r>
              <a:rPr lang="uk-UA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перестрахування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 всі або окремі ризики за </a:t>
            </a:r>
            <a:r>
              <a:rPr lang="uk-UA" sz="2000" b="1" i="0" u="sng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договорами страхування, укладеними перестрахувальником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, а </a:t>
            </a:r>
            <a:r>
              <a:rPr lang="uk-UA" sz="20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</a:t>
            </a:r>
            <a:r>
              <a:rPr lang="uk-UA" sz="20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зобов’язаний їх прийняти відповідно до умов договору </a:t>
            </a:r>
            <a:r>
              <a:rPr lang="uk-UA" sz="2000" b="0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облігаторного перестрахування.</a:t>
            </a:r>
          </a:p>
          <a:p>
            <a:pPr algn="just"/>
            <a:endParaRPr lang="uk-UA" sz="20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uk-UA" sz="22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 має право передати повністю або частково ризик, прийнятий у перестрахування, іншому </a:t>
            </a:r>
            <a:r>
              <a:rPr lang="uk-UA" sz="2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перестраховику</a:t>
            </a:r>
            <a:r>
              <a:rPr lang="uk-UA" sz="22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(</a:t>
            </a:r>
            <a:r>
              <a:rPr lang="uk-UA" sz="2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ретроцесія</a:t>
            </a:r>
            <a:r>
              <a:rPr lang="uk-UA" sz="2200" b="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).</a:t>
            </a:r>
            <a:endParaRPr lang="uk-UA" sz="2200" b="0" i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 перестрахування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B89CD-5B0F-46A6-980E-8A6FB09D14E7}"/>
              </a:ext>
            </a:extLst>
          </p:cNvPr>
          <p:cNvSpPr txBox="1"/>
          <p:nvPr/>
        </p:nvSpPr>
        <p:spPr>
          <a:xfrm>
            <a:off x="344488" y="679838"/>
            <a:ext cx="3618402" cy="830997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Пропорційне</a:t>
            </a:r>
            <a:r>
              <a:rPr lang="ru-RU" sz="24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uk-UA" sz="24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перестрахування</a:t>
            </a:r>
            <a:endParaRPr lang="uk-UA" sz="1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A4FD97-D3FF-4928-A0C3-8F8BB99BFB37}"/>
              </a:ext>
            </a:extLst>
          </p:cNvPr>
          <p:cNvSpPr/>
          <p:nvPr/>
        </p:nvSpPr>
        <p:spPr>
          <a:xfrm>
            <a:off x="542427" y="1625954"/>
            <a:ext cx="1968219" cy="360609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70% </a:t>
            </a:r>
            <a:r>
              <a:rPr lang="uk-UA" sz="2000" dirty="0" err="1"/>
              <a:t>перестраховика</a:t>
            </a:r>
            <a:endParaRPr lang="uk-UA" sz="20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89CEB28-AD30-45E9-BBD7-010EE24189D3}"/>
              </a:ext>
            </a:extLst>
          </p:cNvPr>
          <p:cNvSpPr/>
          <p:nvPr/>
        </p:nvSpPr>
        <p:spPr>
          <a:xfrm>
            <a:off x="2605017" y="1625953"/>
            <a:ext cx="1068503" cy="3606093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30%</a:t>
            </a:r>
          </a:p>
          <a:p>
            <a:pPr algn="ctr"/>
            <a:r>
              <a:rPr lang="uk-UA" sz="2000" dirty="0"/>
              <a:t>Утримання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A9DD03-BB39-43EE-8C5C-70F2D6ABF12A}"/>
              </a:ext>
            </a:extLst>
          </p:cNvPr>
          <p:cNvSpPr txBox="1"/>
          <p:nvPr/>
        </p:nvSpPr>
        <p:spPr>
          <a:xfrm>
            <a:off x="5241032" y="689855"/>
            <a:ext cx="3618402" cy="830997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uk-UA" sz="24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Непропорційне перестрахування</a:t>
            </a:r>
            <a:endParaRPr lang="uk-UA" sz="1800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E8FBA6-728F-4BEC-B971-F1FBDE79C577}"/>
              </a:ext>
            </a:extLst>
          </p:cNvPr>
          <p:cNvSpPr txBox="1"/>
          <p:nvPr/>
        </p:nvSpPr>
        <p:spPr>
          <a:xfrm>
            <a:off x="200472" y="5288340"/>
            <a:ext cx="4176464" cy="1015663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uk-UA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Розподіл страхової суми, премії та збитків йде </a:t>
            </a:r>
            <a:r>
              <a:rPr lang="uk-UA" sz="2000" b="1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пропорційно</a:t>
            </a:r>
            <a:r>
              <a:rPr lang="uk-UA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і завжди виражається у відсотках </a:t>
            </a:r>
            <a:r>
              <a:rPr lang="uk-UA" sz="20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(ризик)</a:t>
            </a:r>
            <a:endParaRPr lang="uk-UA" sz="2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7F2DA6-6AC2-40A0-865C-007F88124A9F}"/>
              </a:ext>
            </a:extLst>
          </p:cNvPr>
          <p:cNvSpPr/>
          <p:nvPr/>
        </p:nvSpPr>
        <p:spPr>
          <a:xfrm>
            <a:off x="5239661" y="1703939"/>
            <a:ext cx="3597144" cy="2689344"/>
          </a:xfrm>
          <a:prstGeom prst="rect">
            <a:avLst/>
          </a:prstGeom>
          <a:ln>
            <a:solidFill>
              <a:srgbClr val="3839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5,000,000 </a:t>
            </a:r>
          </a:p>
          <a:p>
            <a:pPr algn="ctr"/>
            <a:r>
              <a:rPr lang="uk-UA" sz="2000" dirty="0"/>
              <a:t>понад </a:t>
            </a:r>
          </a:p>
          <a:p>
            <a:pPr algn="ctr"/>
            <a:r>
              <a:rPr lang="uk-UA" sz="2000" dirty="0"/>
              <a:t>1,000,000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B64D517-4202-49F8-8815-197CD253EE1C}"/>
              </a:ext>
            </a:extLst>
          </p:cNvPr>
          <p:cNvSpPr/>
          <p:nvPr/>
        </p:nvSpPr>
        <p:spPr>
          <a:xfrm>
            <a:off x="5240346" y="4392042"/>
            <a:ext cx="3619773" cy="63650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/>
              <a:t>1,000,000</a:t>
            </a:r>
          </a:p>
          <a:p>
            <a:pPr algn="ctr"/>
            <a:r>
              <a:rPr lang="uk-UA" sz="2000" dirty="0"/>
              <a:t>Утримання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5BB8C3B-94CD-4804-AED8-AB66B0E80271}"/>
              </a:ext>
            </a:extLst>
          </p:cNvPr>
          <p:cNvSpPr txBox="1"/>
          <p:nvPr/>
        </p:nvSpPr>
        <p:spPr>
          <a:xfrm>
            <a:off x="4664969" y="5288340"/>
            <a:ext cx="4968550" cy="1015663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pPr algn="ctr"/>
            <a:r>
              <a:rPr lang="uk-UA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Перестраховик виплачує збиток у разі перевищення суми збитку понад утримання страховика </a:t>
            </a:r>
            <a:r>
              <a:rPr lang="uk-UA" sz="20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</a:rPr>
              <a:t>(збиток)  </a:t>
            </a:r>
            <a:endParaRPr lang="uk-UA" sz="20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58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 №83/1 від 23.06.2023 року</a:t>
            </a:r>
            <a:endParaRPr lang="ru-RU" sz="24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7B89CD-5B0F-46A6-980E-8A6FB09D14E7}"/>
              </a:ext>
            </a:extLst>
          </p:cNvPr>
          <p:cNvSpPr txBox="1"/>
          <p:nvPr/>
        </p:nvSpPr>
        <p:spPr>
          <a:xfrm>
            <a:off x="128464" y="692696"/>
            <a:ext cx="9649072" cy="707886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sz="2000" b="1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УВАГА: </a:t>
            </a:r>
            <a:r>
              <a:rPr lang="ru-RU" sz="200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обов’язкове</a:t>
            </a:r>
            <a:r>
              <a:rPr lang="ru-RU" sz="200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повідомлення</a:t>
            </a:r>
            <a:r>
              <a:rPr lang="ru-RU" sz="200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та </a:t>
            </a:r>
            <a:r>
              <a:rPr lang="ru-RU" sz="2000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погодження</a:t>
            </a:r>
            <a:r>
              <a:rPr lang="ru-RU" sz="2000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 Департаментом перестрахування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договорів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страхування,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суми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за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якими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перевищують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зазначені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 в </a:t>
            </a:r>
            <a:r>
              <a:rPr lang="ru-RU" sz="2000" i="0" dirty="0" err="1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Наказі</a:t>
            </a:r>
            <a:r>
              <a:rPr lang="ru-RU" sz="2000" i="0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:</a:t>
            </a:r>
            <a:endParaRPr lang="uk-UA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7374601-C58A-432E-8BA8-CC095F67E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586431"/>
              </p:ext>
            </p:extLst>
          </p:nvPr>
        </p:nvGraphicFramePr>
        <p:xfrm>
          <a:off x="560512" y="1593236"/>
          <a:ext cx="8586955" cy="467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1704250863"/>
                    </a:ext>
                  </a:extLst>
                </a:gridCol>
                <a:gridCol w="6363490">
                  <a:extLst>
                    <a:ext uri="{9D8B030D-6E8A-4147-A177-3AD203B41FA5}">
                      <a16:colId xmlns:a16="http://schemas.microsoft.com/office/drawing/2014/main" val="1804814071"/>
                    </a:ext>
                  </a:extLst>
                </a:gridCol>
                <a:gridCol w="1791417">
                  <a:extLst>
                    <a:ext uri="{9D8B030D-6E8A-4147-A177-3AD203B41FA5}">
                      <a16:colId xmlns:a16="http://schemas.microsoft.com/office/drawing/2014/main" val="150190547"/>
                    </a:ext>
                  </a:extLst>
                </a:gridCol>
              </a:tblGrid>
              <a:tr h="182673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1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Клас страхування 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Страхова сума, грн. 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911874"/>
                  </a:ext>
                </a:extLst>
              </a:tr>
              <a:tr h="40548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2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майна та/або будівельно-монтажних робіт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18 млн.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367932"/>
                  </a:ext>
                </a:extLst>
              </a:tr>
              <a:tr h="65116">
                <a:tc>
                  <a:txBody>
                    <a:bodyPr/>
                    <a:lstStyle/>
                    <a:p>
                      <a:pPr marR="36195"/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36195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страхування професійної відповідальності нотаріусів або бухгалтерів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Від 9 млн. грн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2435596"/>
                  </a:ext>
                </a:extLst>
              </a:tr>
              <a:tr h="202741"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3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від нещасних випадків за однією особою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4 млн. грн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4481888"/>
                  </a:ext>
                </a:extLst>
              </a:tr>
              <a:tr h="202741"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4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вантажів 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8 млн. грн..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2090457"/>
                  </a:ext>
                </a:extLst>
              </a:tr>
              <a:tr h="20274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6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авто перевізника або експедитора 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4 млн. грн..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7107173"/>
                  </a:ext>
                </a:extLst>
              </a:tr>
              <a:tr h="40548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7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відповідальності перед 3 особами, крім професійної відповідальності або відповідальності за якість продукції 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Від 6 млн. грн..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6723894"/>
                  </a:ext>
                </a:extLst>
              </a:tr>
              <a:tr h="20274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8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професійної відповідальності або відповідальності за якість продукції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3 млн. грн..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8850512"/>
                  </a:ext>
                </a:extLst>
              </a:tr>
              <a:tr h="20274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9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цивільної авіації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Від 2 млн. грн..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5881703"/>
                  </a:ext>
                </a:extLst>
              </a:tr>
              <a:tr h="405481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10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транспортних засобів, крім спеціальної та будівельної техніки та вантажних ТЗ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5 млн. грн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8305084"/>
                  </a:ext>
                </a:extLst>
              </a:tr>
              <a:tr h="364933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11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спеціальної та будівельної техніки, с/х та вантажних ТЗ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Від 7 млн. грн..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4669972"/>
                  </a:ext>
                </a:extLst>
              </a:tr>
              <a:tr h="364933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12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страхування водного каско та відповідальності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Від 2 млн. грн..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3053442"/>
                  </a:ext>
                </a:extLst>
              </a:tr>
              <a:tr h="364933">
                <a:tc>
                  <a:txBody>
                    <a:bodyPr/>
                    <a:lstStyle/>
                    <a:p>
                      <a:pPr marR="36195"/>
                      <a:r>
                        <a:rPr lang="uk-UA" sz="1600">
                          <a:effectLst/>
                        </a:rPr>
                        <a:t>13</a:t>
                      </a:r>
                      <a:endParaRPr lang="uk-UA" sz="160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всі інші договори страхування, крім індивідуального погодження 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36195"/>
                      <a:r>
                        <a:rPr lang="uk-UA" sz="1600" dirty="0">
                          <a:effectLst/>
                        </a:rPr>
                        <a:t>Від 15 млн. грн..</a:t>
                      </a:r>
                      <a:endParaRPr lang="uk-UA" sz="1600" dirty="0">
                        <a:effectLst/>
                        <a:latin typeface="Comic Sans MS" panose="030F0702030302020204" pitchFamily="66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5394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281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20973</TotalTime>
  <Words>1013</Words>
  <Application>Microsoft Office PowerPoint</Application>
  <PresentationFormat>Аркуш A4 (210x297 мм)</PresentationFormat>
  <Paragraphs>104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Comic Sans MS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737</cp:revision>
  <dcterms:created xsi:type="dcterms:W3CDTF">2015-01-26T12:29:32Z</dcterms:created>
  <dcterms:modified xsi:type="dcterms:W3CDTF">2025-09-26T13:22:36Z</dcterms:modified>
</cp:coreProperties>
</file>